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21" r:id="rId2"/>
    <p:sldId id="447" r:id="rId3"/>
    <p:sldId id="448" r:id="rId4"/>
    <p:sldId id="449" r:id="rId5"/>
    <p:sldId id="450" r:id="rId6"/>
    <p:sldId id="451" r:id="rId7"/>
    <p:sldId id="452" r:id="rId8"/>
    <p:sldId id="453" r:id="rId9"/>
    <p:sldId id="455" r:id="rId10"/>
    <p:sldId id="454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383" r:id="rId19"/>
    <p:sldId id="392" r:id="rId20"/>
    <p:sldId id="391" r:id="rId21"/>
    <p:sldId id="382" r:id="rId22"/>
    <p:sldId id="463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464" r:id="rId33"/>
    <p:sldId id="46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4" autoAdjust="0"/>
    <p:restoredTop sz="88435" autoAdjust="0"/>
  </p:normalViewPr>
  <p:slideViewPr>
    <p:cSldViewPr snapToGrid="0" snapToObjects="1">
      <p:cViewPr varScale="1">
        <p:scale>
          <a:sx n="112" d="100"/>
          <a:sy n="112" d="100"/>
        </p:scale>
        <p:origin x="108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3C4F9-F37E-4225-8EDE-0041EBD1A368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F8AD2-6882-4531-8560-2C8EEF2B5B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0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150x – commercial</a:t>
            </a:r>
            <a:r>
              <a:rPr lang="en-US" baseline="0" dirty="0"/>
              <a:t> flight </a:t>
            </a:r>
            <a:r>
              <a:rPr lang="en-US" baseline="0" dirty="0" err="1"/>
              <a:t>vs</a:t>
            </a:r>
            <a:r>
              <a:rPr lang="en-US" baseline="0" dirty="0"/>
              <a:t> a brisk walk</a:t>
            </a:r>
          </a:p>
          <a:p>
            <a:r>
              <a:rPr lang="en-US" baseline="0" dirty="0"/>
              <a:t>100,000x – 5 hr flights would take 57 years</a:t>
            </a:r>
          </a:p>
          <a:p>
            <a:r>
              <a:rPr lang="en-US" baseline="0" dirty="0"/>
              <a:t>100,000x – 500 miles </a:t>
            </a:r>
            <a:r>
              <a:rPr lang="en-US" baseline="0" dirty="0" err="1"/>
              <a:t>vs</a:t>
            </a:r>
            <a:r>
              <a:rPr lang="en-US" baseline="0" dirty="0"/>
              <a:t> about 8 meters</a:t>
            </a:r>
          </a:p>
          <a:p>
            <a:r>
              <a:rPr lang="en-US" baseline="0" dirty="0"/>
              <a:t>15,000,000x – here to </a:t>
            </a:r>
            <a:r>
              <a:rPr lang="en-US" baseline="0" dirty="0" err="1"/>
              <a:t>beijing</a:t>
            </a:r>
            <a:r>
              <a:rPr lang="en-US" baseline="0" dirty="0"/>
              <a:t> </a:t>
            </a:r>
            <a:r>
              <a:rPr lang="en-US" baseline="0" dirty="0" err="1"/>
              <a:t>vs</a:t>
            </a:r>
            <a:r>
              <a:rPr lang="en-US" baseline="0" dirty="0"/>
              <a:t> 100 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353CB7-5714-4514-A7F8-65275F89277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with a 1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445250"/>
            <a:ext cx="2133600" cy="365125"/>
          </a:xfrm>
        </p:spPr>
        <p:txBody>
          <a:bodyPr/>
          <a:lstStyle/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52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0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7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3730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sp-uga/sp19/tree/master/scripts" TargetMode="External"/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 with Large Vocabularies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Shannon Quinn</a:t>
            </a:r>
          </a:p>
          <a:p>
            <a:endParaRPr lang="en-US" dirty="0"/>
          </a:p>
          <a:p>
            <a:r>
              <a:rPr lang="en-US" dirty="0"/>
              <a:t>(with thanks to William Cohen and Aarti Singh of CMU)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D2EF-B0A2-5845-8322-05DAA67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16C54-F5FC-2E4A-8F95-24B64077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896"/>
            <a:ext cx="9144000" cy="5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6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44D9-4653-4044-95AB-B0523E75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 with Conditional Independence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642C1-9244-2A4D-BD08-6510F85DE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2"/>
            <a:ext cx="9144000" cy="2521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36E4E-6761-DD45-B049-82C30C5C2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1085"/>
            <a:ext cx="9144000" cy="267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3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571B-6F62-D940-8331-02A28CEE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Assumption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3E688-E9B9-FE40-9A4E-16A7605B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72"/>
            <a:ext cx="9144000" cy="48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42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A35C-1620-A045-94F9-3B8A4D5B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79F64-B4DC-5B46-8099-E64982D0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228"/>
            <a:ext cx="9144000" cy="47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6ABB-08B1-AC40-A7C9-80873A54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7BB67-BFA8-2D45-BB7C-EDC50C04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962"/>
            <a:ext cx="9144000" cy="641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CD0402-7FBB-D646-9E10-B64B04E0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692926"/>
            <a:ext cx="7852410" cy="3114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E762C-D462-C743-8A23-0097363D2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4955427"/>
            <a:ext cx="8131810" cy="19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6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5AA7-9BA8-7149-BA80-EBB8A274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In our case…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28B2-4E55-3449-8E22-6810471D5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6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E7F385-62CC-5F47-95CC-5E556FEE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91859-13D3-8944-8145-B2F66F49C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828"/>
            <a:ext cx="5012690" cy="5254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00384-9D44-9B42-87E7-EAD0B0D6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088" y="1311828"/>
            <a:ext cx="3511342" cy="52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3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92CA-487F-C344-92E6-669BECB9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for documents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43787-8274-3148-8902-A4107B7E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196340"/>
            <a:ext cx="4546600" cy="270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E0267-C3B6-F041-87AA-9C689D4D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" y="3791786"/>
            <a:ext cx="7872730" cy="29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ScaLing</a:t>
            </a:r>
            <a:r>
              <a:rPr lang="en-US" dirty="0"/>
              <a:t> To Large Vocabularies: WHY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8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Numbers (Jeff Dean says) Everyone Should Know</a:t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20091" t="32867" r="17899" b="10011"/>
          <a:stretch>
            <a:fillRect/>
          </a:stretch>
        </p:blipFill>
        <p:spPr bwMode="auto">
          <a:xfrm>
            <a:off x="254000" y="1417638"/>
            <a:ext cx="7607300" cy="445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493000" y="2133600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~= 10x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05700" y="279400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~= 15x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31100" y="51170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~= 100,000x</a:t>
            </a:r>
          </a:p>
        </p:txBody>
      </p:sp>
      <p:sp>
        <p:nvSpPr>
          <p:cNvPr id="7" name="Right Brace 6"/>
          <p:cNvSpPr/>
          <p:nvPr/>
        </p:nvSpPr>
        <p:spPr>
          <a:xfrm>
            <a:off x="7467600" y="4622800"/>
            <a:ext cx="45719" cy="863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861300" y="3987800"/>
            <a:ext cx="508000" cy="1188998"/>
          </a:xfrm>
          <a:prstGeom prst="rightBrac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9300" y="43550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7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7FE8-E31B-E446-81F1-F918B19A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Bayes: A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F20E-B00A-264C-B3E9-A2D053192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 remember how this works?</a:t>
            </a:r>
          </a:p>
        </p:txBody>
      </p:sp>
    </p:spTree>
    <p:extLst>
      <p:ext uri="{BB962C8B-B14F-4D97-AF65-F5344CB8AC3E}">
        <p14:creationId xmlns:p14="http://schemas.microsoft.com/office/powerpoint/2010/main" val="2286128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Large Vocabularies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How to implement Naïve </a:t>
            </a:r>
            <a:r>
              <a:rPr lang="en-US" sz="2400" dirty="0" err="1"/>
              <a:t>Bayes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u="sng" dirty="0"/>
              <a:t>Assuming</a:t>
            </a:r>
            <a:r>
              <a:rPr lang="en-US" sz="2400" dirty="0"/>
              <a:t> the event counters do </a:t>
            </a:r>
            <a:r>
              <a:rPr lang="en-US" sz="2400" i="1" dirty="0"/>
              <a:t>not </a:t>
            </a:r>
            <a:r>
              <a:rPr lang="en-US" sz="2400" dirty="0"/>
              <a:t>fit in memory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Possible approaches: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Use a database? (or at least a key-value store)</a:t>
            </a:r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5700" y="3442066"/>
            <a:ext cx="4686300" cy="312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Naïve </a:t>
            </a:r>
            <a:r>
              <a:rPr lang="en-US" dirty="0" err="1"/>
              <a:t>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3467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 have a </a:t>
            </a:r>
            <a:r>
              <a:rPr lang="en-US" i="1" dirty="0"/>
              <a:t>train</a:t>
            </a:r>
            <a:r>
              <a:rPr lang="en-US" dirty="0"/>
              <a:t> dataset and a </a:t>
            </a:r>
            <a:r>
              <a:rPr lang="en-US" i="1" dirty="0"/>
              <a:t>test</a:t>
            </a:r>
            <a:r>
              <a:rPr lang="en-US" dirty="0"/>
              <a:t> dataset</a:t>
            </a:r>
          </a:p>
          <a:p>
            <a:r>
              <a:rPr lang="en-US" dirty="0"/>
              <a:t>Initialize an “event counter” (</a:t>
            </a:r>
            <a:r>
              <a:rPr lang="en-US" dirty="0" err="1"/>
              <a:t>hashtable</a:t>
            </a:r>
            <a:r>
              <a:rPr lang="en-US" dirty="0"/>
              <a:t>) C</a:t>
            </a:r>
          </a:p>
          <a:p>
            <a:r>
              <a:rPr lang="en-US" dirty="0"/>
              <a:t>For each example </a:t>
            </a:r>
            <a:r>
              <a:rPr lang="en-US" i="1" dirty="0"/>
              <a:t>id, y, x</a:t>
            </a:r>
            <a:r>
              <a:rPr lang="en-US" i="1" baseline="-25000" dirty="0"/>
              <a:t>1</a:t>
            </a:r>
            <a:r>
              <a:rPr lang="en-US" i="1" dirty="0"/>
              <a:t>,….,</a:t>
            </a:r>
            <a:r>
              <a:rPr lang="en-US" i="1" dirty="0" err="1"/>
              <a:t>x</a:t>
            </a:r>
            <a:r>
              <a:rPr lang="en-US" i="1" baseline="-25000" dirty="0" err="1"/>
              <a:t>d</a:t>
            </a:r>
            <a:r>
              <a:rPr lang="en-US" i="1" dirty="0"/>
              <a:t> </a:t>
            </a:r>
            <a:r>
              <a:rPr lang="en-US" dirty="0"/>
              <a:t>in </a:t>
            </a:r>
            <a:r>
              <a:rPr lang="en-US" i="1" dirty="0"/>
              <a:t>train:</a:t>
            </a:r>
          </a:p>
          <a:p>
            <a:pPr lvl="1"/>
            <a:r>
              <a:rPr lang="en-US" dirty="0"/>
              <a:t>C(“</a:t>
            </a:r>
            <a:r>
              <a:rPr lang="en-US" i="1" dirty="0"/>
              <a:t>Y</a:t>
            </a:r>
            <a:r>
              <a:rPr lang="en-US" dirty="0"/>
              <a:t>=ANY”) ++;   C(“</a:t>
            </a:r>
            <a:r>
              <a:rPr lang="en-US" i="1" dirty="0"/>
              <a:t>Y=y”) ++</a:t>
            </a:r>
          </a:p>
          <a:p>
            <a:pPr lvl="1"/>
            <a:r>
              <a:rPr lang="en-US" dirty="0"/>
              <a:t>For </a:t>
            </a:r>
            <a:r>
              <a:rPr lang="en-US" i="1" dirty="0"/>
              <a:t>j </a:t>
            </a:r>
            <a:r>
              <a:rPr lang="en-US" dirty="0"/>
              <a:t>in </a:t>
            </a:r>
            <a:r>
              <a:rPr lang="en-US" i="1" dirty="0"/>
              <a:t>1..d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C(“</a:t>
            </a:r>
            <a:r>
              <a:rPr lang="en-US" i="1" dirty="0"/>
              <a:t>Y=y ^ X=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”) ++</a:t>
            </a:r>
          </a:p>
          <a:p>
            <a:pPr lvl="2"/>
            <a:r>
              <a:rPr lang="en-US" dirty="0"/>
              <a:t>C(“</a:t>
            </a:r>
            <a:r>
              <a:rPr lang="en-US" i="1" dirty="0"/>
              <a:t>Y=y ^ X=ANY</a:t>
            </a:r>
            <a:r>
              <a:rPr lang="en-US" dirty="0"/>
              <a:t>”) ++</a:t>
            </a:r>
          </a:p>
          <a:p>
            <a:r>
              <a:rPr lang="en-US" dirty="0"/>
              <a:t>For each example </a:t>
            </a:r>
            <a:r>
              <a:rPr lang="en-US" i="1" dirty="0"/>
              <a:t>id, y, x</a:t>
            </a:r>
            <a:r>
              <a:rPr lang="en-US" i="1" baseline="-25000" dirty="0"/>
              <a:t>1</a:t>
            </a:r>
            <a:r>
              <a:rPr lang="en-US" i="1" dirty="0"/>
              <a:t>,….,</a:t>
            </a:r>
            <a:r>
              <a:rPr lang="en-US" i="1" dirty="0" err="1"/>
              <a:t>x</a:t>
            </a:r>
            <a:r>
              <a:rPr lang="en-US" i="1" baseline="-25000" dirty="0" err="1"/>
              <a:t>d</a:t>
            </a:r>
            <a:r>
              <a:rPr lang="en-US" i="1" dirty="0"/>
              <a:t> </a:t>
            </a:r>
            <a:r>
              <a:rPr lang="en-US" dirty="0"/>
              <a:t>in </a:t>
            </a:r>
            <a:r>
              <a:rPr lang="en-US" i="1" dirty="0"/>
              <a:t>test:</a:t>
            </a:r>
          </a:p>
          <a:p>
            <a:pPr lvl="1"/>
            <a:r>
              <a:rPr lang="en-US" dirty="0"/>
              <a:t>For each </a:t>
            </a:r>
            <a:r>
              <a:rPr lang="en-US" i="1" dirty="0"/>
              <a:t>y’ </a:t>
            </a:r>
            <a:r>
              <a:rPr lang="en-US" dirty="0"/>
              <a:t>in</a:t>
            </a:r>
            <a:r>
              <a:rPr lang="en-US" i="1" dirty="0"/>
              <a:t> </a:t>
            </a:r>
            <a:r>
              <a:rPr lang="en-US" i="1" dirty="0" err="1"/>
              <a:t>dom</a:t>
            </a:r>
            <a:r>
              <a:rPr lang="en-US" i="1" dirty="0"/>
              <a:t>(Y):</a:t>
            </a:r>
          </a:p>
          <a:p>
            <a:pPr lvl="2"/>
            <a:r>
              <a:rPr lang="en-US" dirty="0"/>
              <a:t>Compute log Pr</a:t>
            </a:r>
            <a:r>
              <a:rPr lang="en-US" i="1" dirty="0"/>
              <a:t>(y’,x</a:t>
            </a:r>
            <a:r>
              <a:rPr lang="en-US" i="1" baseline="-25000" dirty="0"/>
              <a:t>1</a:t>
            </a:r>
            <a:r>
              <a:rPr lang="en-US" i="1" dirty="0"/>
              <a:t>,….,</a:t>
            </a:r>
            <a:r>
              <a:rPr lang="en-US" i="1" dirty="0" err="1"/>
              <a:t>x</a:t>
            </a:r>
            <a:r>
              <a:rPr lang="en-US" i="1" baseline="-25000" dirty="0" err="1"/>
              <a:t>d</a:t>
            </a:r>
            <a:r>
              <a:rPr lang="en-US" i="1" dirty="0"/>
              <a:t>) = </a:t>
            </a:r>
          </a:p>
          <a:p>
            <a:pPr lvl="2"/>
            <a:endParaRPr lang="en-US" i="1" dirty="0"/>
          </a:p>
          <a:p>
            <a:pPr lvl="2"/>
            <a:endParaRPr lang="en-US" i="1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Return the best </a:t>
            </a:r>
            <a:r>
              <a:rPr lang="en-US" i="1" dirty="0"/>
              <a:t>y’</a:t>
            </a:r>
            <a:endParaRPr lang="en-US" dirty="0"/>
          </a:p>
        </p:txBody>
      </p:sp>
      <p:graphicFrame>
        <p:nvGraphicFramePr>
          <p:cNvPr id="279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09968"/>
              </p:ext>
            </p:extLst>
          </p:nvPr>
        </p:nvGraphicFramePr>
        <p:xfrm>
          <a:off x="684213" y="4683125"/>
          <a:ext cx="665797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3" imgW="3530600" imgH="520700" progId="Equation.3">
                  <p:embed/>
                </p:oleObj>
              </mc:Choice>
              <mc:Fallback>
                <p:oleObj name="Equation" r:id="rId3" imgW="35306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683125"/>
                        <a:ext cx="6657975" cy="982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12267" y="3198951"/>
            <a:ext cx="2431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i="1" dirty="0" err="1"/>
              <a:t>q</a:t>
            </a:r>
            <a:r>
              <a:rPr lang="en-US" i="1" baseline="-25000" dirty="0" err="1"/>
              <a:t>x</a:t>
            </a:r>
            <a:r>
              <a:rPr lang="en-US" i="1" dirty="0"/>
              <a:t> = 1/|V|</a:t>
            </a:r>
          </a:p>
          <a:p>
            <a:r>
              <a:rPr lang="en-US" i="1" dirty="0" err="1"/>
              <a:t>q</a:t>
            </a:r>
            <a:r>
              <a:rPr lang="en-US" i="1" baseline="-25000" dirty="0" err="1"/>
              <a:t>y</a:t>
            </a:r>
            <a:r>
              <a:rPr lang="en-US" i="1" dirty="0"/>
              <a:t> = 1/|</a:t>
            </a:r>
            <a:r>
              <a:rPr lang="en-US" i="1" dirty="0" err="1"/>
              <a:t>dom</a:t>
            </a:r>
            <a:r>
              <a:rPr lang="en-US" i="1" dirty="0"/>
              <a:t>(Y)|</a:t>
            </a:r>
          </a:p>
          <a:p>
            <a:r>
              <a:rPr lang="en-US" i="1" dirty="0"/>
              <a:t>m=1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9A5492-F8A4-8645-97BE-324ECB20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something completely different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C2E5B-85B6-C34D-AAB1-95C141E0C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89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was it?</a:t>
            </a:r>
          </a:p>
        </p:txBody>
      </p:sp>
    </p:spTree>
    <p:extLst>
      <p:ext uri="{BB962C8B-B14F-4D97-AF65-F5344CB8AC3E}">
        <p14:creationId xmlns:p14="http://schemas.microsoft.com/office/powerpoint/2010/main" val="1896660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P0 Review: Good Version Control Habits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DON’T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Hard-code program arguments </a:t>
            </a:r>
            <a:r>
              <a:rPr lang="en-US" i="1" dirty="0"/>
              <a:t>(read the instructions)</a:t>
            </a:r>
          </a:p>
          <a:p>
            <a:r>
              <a:rPr lang="en-US" dirty="0"/>
              <a:t>Include data or program output in version control</a:t>
            </a:r>
          </a:p>
          <a:p>
            <a:r>
              <a:rPr lang="en-US" dirty="0"/>
              <a:t>Use </a:t>
            </a:r>
            <a:r>
              <a:rPr lang="en-US" dirty="0" err="1"/>
              <a:t>Jupyter</a:t>
            </a:r>
            <a:r>
              <a:rPr lang="en-US" dirty="0"/>
              <a:t> notebooks for program code</a:t>
            </a:r>
          </a:p>
          <a:p>
            <a:r>
              <a:rPr lang="en-US" dirty="0"/>
              <a:t>Leave commit comments of “p0 update”</a:t>
            </a:r>
          </a:p>
          <a:p>
            <a:r>
              <a:rPr lang="en-US" dirty="0"/>
              <a:t>Start at the last minute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DO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tickets (Issues)</a:t>
            </a:r>
          </a:p>
          <a:p>
            <a:r>
              <a:rPr lang="en-US" dirty="0"/>
              <a:t>Leave descriptive commit messages (“Fixed bug from ticket #3”)</a:t>
            </a:r>
          </a:p>
          <a:p>
            <a:r>
              <a:rPr lang="en-US" dirty="0"/>
              <a:t>Create CONTRIBUTORS, LICENSE, and README files</a:t>
            </a:r>
          </a:p>
          <a:p>
            <a:r>
              <a:rPr lang="en-US" dirty="0"/>
              <a:t>Create a logical directory structure (“</a:t>
            </a:r>
            <a:r>
              <a:rPr lang="en-US" dirty="0" err="1"/>
              <a:t>src</a:t>
            </a:r>
            <a:r>
              <a:rPr lang="en-US" dirty="0"/>
              <a:t>”, “examples”,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Use </a:t>
            </a:r>
            <a:r>
              <a:rPr lang="en-US" dirty="0" err="1"/>
              <a:t>Jupyter</a:t>
            </a:r>
            <a:r>
              <a:rPr lang="en-US" dirty="0"/>
              <a:t> notebooks and toy data sets as examples for new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9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63" y="963930"/>
            <a:ext cx="4486275" cy="2247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0" y="3379470"/>
            <a:ext cx="2926080" cy="2389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712" y="2787968"/>
            <a:ext cx="1962150" cy="8477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17320" y="5723751"/>
            <a:ext cx="67208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blog.kentcdodds.com</a:t>
            </a:r>
            <a:r>
              <a:rPr lang="en-US" sz="1350" dirty="0"/>
              <a:t>/please-don-t-commit-commented-out-code-53d0b5b26d5f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992630"/>
            <a:ext cx="2438400" cy="2438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74" y="1243336"/>
            <a:ext cx="4158038" cy="464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0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Review: Commit Messages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28700" y="2571750"/>
            <a:ext cx="5372975" cy="26860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Actual commit messages from a student</a:t>
            </a:r>
          </a:p>
          <a:p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that’s just 1 day’s worth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23" y="1264617"/>
            <a:ext cx="2742326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94" b="95556"/>
          <a:stretch/>
        </p:blipFill>
        <p:spPr>
          <a:xfrm>
            <a:off x="1028701" y="3691890"/>
            <a:ext cx="5161661" cy="79819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8231111">
            <a:off x="4518631" y="2268974"/>
            <a:ext cx="2745632" cy="612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357023" y="1025500"/>
            <a:ext cx="1630680" cy="6820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6785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Review: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571750"/>
            <a:ext cx="3482340" cy="2686050"/>
          </a:xfrm>
        </p:spPr>
        <p:txBody>
          <a:bodyPr/>
          <a:lstStyle/>
          <a:p>
            <a:r>
              <a:rPr lang="en-US"/>
              <a:t>Again, an example from a student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59" y="1343025"/>
            <a:ext cx="69764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3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857250"/>
            <a:ext cx="70967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3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114425"/>
            <a:ext cx="90201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A58B-AA92-6C49-92BE-47C5C2E3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052CE-5AF1-314C-98E6-1699A50C5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0" y="1096962"/>
            <a:ext cx="8001000" cy="531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49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Review: Tickets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86026"/>
            <a:ext cx="8412480" cy="151273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28700" y="3031018"/>
            <a:ext cx="1623060" cy="4475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336280" y="3375825"/>
            <a:ext cx="807720" cy="4837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4069080" y="3358597"/>
            <a:ext cx="807720" cy="4837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906780" y="3375825"/>
            <a:ext cx="3573780" cy="4837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213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3572510" cy="5099050"/>
          </a:xfrm>
        </p:spPr>
        <p:txBody>
          <a:bodyPr>
            <a:normAutofit/>
          </a:bodyPr>
          <a:lstStyle/>
          <a:p>
            <a:r>
              <a:rPr lang="en-US" sz="1800" dirty="0"/>
              <a:t>Average score on </a:t>
            </a:r>
            <a:r>
              <a:rPr lang="en-US" sz="1800" dirty="0" err="1"/>
              <a:t>AutoLab</a:t>
            </a:r>
            <a:r>
              <a:rPr lang="en-US" sz="1800" dirty="0"/>
              <a:t> as a function of hours-to-deadline</a:t>
            </a:r>
          </a:p>
          <a:p>
            <a:endParaRPr lang="en-US" sz="1800" dirty="0"/>
          </a:p>
          <a:p>
            <a:r>
              <a:rPr lang="en-US" sz="1800" dirty="0"/>
              <a:t>Yes, R</a:t>
            </a:r>
            <a:r>
              <a:rPr lang="en-US" sz="1800" baseline="30000" dirty="0"/>
              <a:t>2</a:t>
            </a:r>
            <a:r>
              <a:rPr lang="en-US" sz="1800" dirty="0"/>
              <a:t> isn’t great</a:t>
            </a:r>
          </a:p>
          <a:p>
            <a:endParaRPr lang="en-US" sz="1800" dirty="0"/>
          </a:p>
          <a:p>
            <a:r>
              <a:rPr lang="en-US" sz="1800" dirty="0"/>
              <a:t>But seriously: </a:t>
            </a:r>
            <a:r>
              <a:rPr lang="en-US" sz="1800" b="1" i="1" dirty="0"/>
              <a:t>submit early, submit often</a:t>
            </a:r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856932"/>
            <a:ext cx="54483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8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C250-A9D0-BF45-B94B-48D580662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1650B-1E62-7B41-B5C2-58B56463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2266584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https://console.cloud.google.com/</a:t>
            </a:r>
            <a:endParaRPr lang="en-US" dirty="0"/>
          </a:p>
          <a:p>
            <a:r>
              <a:rPr lang="en-US" dirty="0" err="1"/>
              <a:t>Dataproc</a:t>
            </a:r>
            <a:r>
              <a:rPr lang="en-US" dirty="0"/>
              <a:t> (for Spark clusters) </a:t>
            </a:r>
          </a:p>
          <a:p>
            <a:r>
              <a:rPr lang="en-US" dirty="0"/>
              <a:t>Bootstrap scripts</a:t>
            </a:r>
          </a:p>
          <a:p>
            <a:pPr lvl="1"/>
            <a:r>
              <a:rPr lang="en-US" sz="2200" dirty="0">
                <a:hlinkClick r:id="rId3"/>
              </a:rPr>
              <a:t>https://github.com/dsp-uga/sp19/tree/master/scripts</a:t>
            </a:r>
            <a:r>
              <a:rPr lang="en-US" sz="2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5FB7D-6BA0-604D-B40D-684B23FC5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94" y="3523884"/>
            <a:ext cx="7323846" cy="304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0CB9-7C55-D64E-882E-635D94B6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2F17F-56E8-CA41-926A-06BE4FE37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Treat a single malware instance as a </a:t>
            </a:r>
            <a:r>
              <a:rPr lang="en-US" i="1" dirty="0"/>
              <a:t>document</a:t>
            </a:r>
            <a:endParaRPr lang="en-US" dirty="0"/>
          </a:p>
          <a:p>
            <a:r>
              <a:rPr lang="en-US" dirty="0"/>
              <a:t>Consider hexadecimal bytes as </a:t>
            </a:r>
            <a:r>
              <a:rPr lang="en-US" i="1" dirty="0"/>
              <a:t>words</a:t>
            </a:r>
            <a:r>
              <a:rPr lang="en-US" dirty="0"/>
              <a:t> (they’re literally called that, anyway)</a:t>
            </a:r>
          </a:p>
          <a:p>
            <a:r>
              <a:rPr lang="en-US" b="1" dirty="0"/>
              <a:t>Basic: </a:t>
            </a:r>
            <a:r>
              <a:rPr lang="en-US" dirty="0"/>
              <a:t>Compute TF-IDF and feed into Naïve Bayes classifier (+ smoothing)</a:t>
            </a:r>
          </a:p>
          <a:p>
            <a:r>
              <a:rPr lang="en-US" b="1" dirty="0"/>
              <a:t>Moderate: </a:t>
            </a:r>
            <a:r>
              <a:rPr lang="en-US" dirty="0"/>
              <a:t>Build bigram TF-IDF feature sets and feed into Naïve Bayes / Logistic Regression</a:t>
            </a:r>
          </a:p>
          <a:p>
            <a:r>
              <a:rPr lang="en-US" b="1" dirty="0"/>
              <a:t>Advanced: </a:t>
            </a:r>
            <a:r>
              <a:rPr lang="en-US" dirty="0"/>
              <a:t>Consider byte files as </a:t>
            </a:r>
            <a:r>
              <a:rPr lang="en-US" i="1" dirty="0"/>
              <a:t>images</a:t>
            </a:r>
            <a:r>
              <a:rPr lang="en-US" dirty="0"/>
              <a:t> and use image processing to classify malware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572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C84C-D93F-604C-8DB9-697FF88E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DBFE5-5236-9244-BF4B-7897FA59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358734"/>
            <a:ext cx="78867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0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6589-DA55-1840-B39A-12FA6058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A6B42-7992-9F48-AD75-B4ECA0C37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98799"/>
          </a:xfrm>
        </p:spPr>
        <p:txBody>
          <a:bodyPr/>
          <a:lstStyle/>
          <a:p>
            <a:r>
              <a:rPr lang="en-US" dirty="0"/>
              <a:t>Anyone remember?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7CDB66-4159-3F44-BD57-AE4B6B7C2CD1}"/>
              </a:ext>
            </a:extLst>
          </p:cNvPr>
          <p:cNvGrpSpPr/>
          <p:nvPr/>
        </p:nvGrpSpPr>
        <p:grpSpPr>
          <a:xfrm>
            <a:off x="279400" y="2016437"/>
            <a:ext cx="8199120" cy="2231402"/>
            <a:chOff x="279400" y="2016437"/>
            <a:chExt cx="8199120" cy="22314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7D4D24-B31D-064E-8AF1-BBFB55926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50"/>
            <a:stretch/>
          </p:blipFill>
          <p:spPr>
            <a:xfrm>
              <a:off x="728980" y="2016437"/>
              <a:ext cx="7749540" cy="22314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3A365-07EE-BE4C-B83A-D35874832F1E}"/>
                </a:ext>
              </a:extLst>
            </p:cNvPr>
            <p:cNvSpPr/>
            <p:nvPr/>
          </p:nvSpPr>
          <p:spPr>
            <a:xfrm>
              <a:off x="279400" y="2240280"/>
              <a:ext cx="1297940" cy="59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B29693-ED88-784A-A439-0A2DBBEC4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10" y="4247839"/>
            <a:ext cx="6275070" cy="25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8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6AAC-8EBC-DE41-BF03-1848BDF7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E351C-ACD3-5043-B4A4-E8D0E8A9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1627824"/>
            <a:ext cx="7703820" cy="45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37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1270B-A910-8541-92E7-1CF86A38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945"/>
            <a:ext cx="9144000" cy="39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3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1A7D-3E65-304E-8B57-C42F3440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Optimal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CF11E-00DC-D740-90B3-A37463DF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962"/>
            <a:ext cx="9144000" cy="813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A4C3E2-B46E-FA40-913B-F72AC790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108"/>
            <a:ext cx="9144000" cy="2399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47C69-7C39-6745-9DEC-3A43CC5A5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4566551"/>
            <a:ext cx="90043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1F4D09-E5B9-594D-BAA1-A9DBAAB36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5294260"/>
            <a:ext cx="45847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97FAE-3481-264E-A79C-0765F9F47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720" y="5405438"/>
            <a:ext cx="3022600" cy="71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17E739-2A13-F348-8C75-88D8975D6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" y="6116638"/>
            <a:ext cx="5095239" cy="593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9F6EB-3FAA-5247-B13D-162FEFEFC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6720" y="6116638"/>
            <a:ext cx="3637280" cy="5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1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C08B-9824-B04A-935E-83F55ECB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DDC0C-AA44-9646-AE53-EE68D613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807210"/>
            <a:ext cx="79756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9E7F5-7C90-184B-8263-3D61E2506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6126"/>
            <a:ext cx="9144000" cy="4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5378</TotalTime>
  <Words>575</Words>
  <Application>Microsoft Macintosh PowerPoint</Application>
  <PresentationFormat>On-screen Show (4:3)</PresentationFormat>
  <Paragraphs>105</Paragraphs>
  <Slides>33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Book Antiqua</vt:lpstr>
      <vt:lpstr>Calibri</vt:lpstr>
      <vt:lpstr>Lucida Sans</vt:lpstr>
      <vt:lpstr>Office Theme</vt:lpstr>
      <vt:lpstr>Equation</vt:lpstr>
      <vt:lpstr>Naïve Bayes with Large Vocabularies</vt:lpstr>
      <vt:lpstr>Naïve Bayes: A primer</vt:lpstr>
      <vt:lpstr>Classification</vt:lpstr>
      <vt:lpstr>Optimal Classification</vt:lpstr>
      <vt:lpstr>Bayes Rule</vt:lpstr>
      <vt:lpstr>Decision Boundaries</vt:lpstr>
      <vt:lpstr>PowerPoint Presentation</vt:lpstr>
      <vt:lpstr>Learning the Optimal Classifier</vt:lpstr>
      <vt:lpstr>Curse of dimensionality</vt:lpstr>
      <vt:lpstr>Conditional Independence</vt:lpstr>
      <vt:lpstr>Prediction with Conditional Independence</vt:lpstr>
      <vt:lpstr>Naïve Bayes Assumption</vt:lpstr>
      <vt:lpstr>Naïve Bayes Classifier</vt:lpstr>
      <vt:lpstr>Naïve Bayes Algorithm</vt:lpstr>
      <vt:lpstr>So, In our case…</vt:lpstr>
      <vt:lpstr>Bag of Words model</vt:lpstr>
      <vt:lpstr>Naïve Bayes for documents</vt:lpstr>
      <vt:lpstr>ScaLing To Large Vocabularies: WHY</vt:lpstr>
      <vt:lpstr>Numbers (Jeff Dean says) Everyone Should Know </vt:lpstr>
      <vt:lpstr>Large Vocabularies</vt:lpstr>
      <vt:lpstr>Complexity of Naïve Bayes</vt:lpstr>
      <vt:lpstr>And now for something completely different</vt:lpstr>
      <vt:lpstr>P0 Review</vt:lpstr>
      <vt:lpstr>P0 Review: Good Version Control Habits</vt:lpstr>
      <vt:lpstr>PowerPoint Presentation</vt:lpstr>
      <vt:lpstr>P0 Review: Commit Messages</vt:lpstr>
      <vt:lpstr>P0 Review: README</vt:lpstr>
      <vt:lpstr>PowerPoint Presentation</vt:lpstr>
      <vt:lpstr>PowerPoint Presentation</vt:lpstr>
      <vt:lpstr>P0 Review: Tickets</vt:lpstr>
      <vt:lpstr>P0 Review</vt:lpstr>
      <vt:lpstr>Google Cloud Platform</vt:lpstr>
      <vt:lpstr>P1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from Big Datasets</dc:title>
  <dc:creator>William Cohen</dc:creator>
  <cp:lastModifiedBy>Shannon Quinn</cp:lastModifiedBy>
  <cp:revision>541</cp:revision>
  <dcterms:created xsi:type="dcterms:W3CDTF">2012-01-23T13:38:01Z</dcterms:created>
  <dcterms:modified xsi:type="dcterms:W3CDTF">2019-01-23T20:15:06Z</dcterms:modified>
</cp:coreProperties>
</file>